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6"/>
  </p:notesMasterIdLst>
  <p:sldIdLst>
    <p:sldId id="256" r:id="rId2"/>
    <p:sldId id="275" r:id="rId3"/>
    <p:sldId id="259" r:id="rId4"/>
    <p:sldId id="260" r:id="rId5"/>
    <p:sldId id="279" r:id="rId6"/>
    <p:sldId id="257" r:id="rId7"/>
    <p:sldId id="274" r:id="rId8"/>
    <p:sldId id="258" r:id="rId9"/>
    <p:sldId id="284" r:id="rId10"/>
    <p:sldId id="276" r:id="rId11"/>
    <p:sldId id="281" r:id="rId12"/>
    <p:sldId id="271" r:id="rId13"/>
    <p:sldId id="269" r:id="rId14"/>
    <p:sldId id="264" r:id="rId15"/>
    <p:sldId id="272" r:id="rId16"/>
    <p:sldId id="262" r:id="rId17"/>
    <p:sldId id="273" r:id="rId18"/>
    <p:sldId id="268" r:id="rId19"/>
    <p:sldId id="263" r:id="rId20"/>
    <p:sldId id="265" r:id="rId21"/>
    <p:sldId id="280" r:id="rId22"/>
    <p:sldId id="282" r:id="rId23"/>
    <p:sldId id="270" r:id="rId24"/>
    <p:sldId id="277" r:id="rId25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0C6"/>
    <a:srgbClr val="BA7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8"/>
    <p:restoredTop sz="87747"/>
  </p:normalViewPr>
  <p:slideViewPr>
    <p:cSldViewPr snapToGrid="0" snapToObjects="1">
      <p:cViewPr varScale="1">
        <p:scale>
          <a:sx n="90" d="100"/>
          <a:sy n="90" d="100"/>
        </p:scale>
        <p:origin x="33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77B56-71A1-6148-AC49-DA6CE4E2EEF4}" type="datetimeFigureOut">
              <a:rPr lang="en-US" smtClean="0"/>
              <a:t>7/1/21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DE08-14F7-EF46-9222-EEFD5E8A9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7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 and place on cover of Sub Binder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EDE08-14F7-EF46-9222-EEFD5E8A9F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17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Middle School/High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EDE08-14F7-EF46-9222-EEFD5E8A9F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67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EDE08-14F7-EF46-9222-EEFD5E8A9F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95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web links/guest access/passwords for web based attendance. </a:t>
            </a:r>
          </a:p>
          <a:p>
            <a:r>
              <a:rPr lang="en-US" dirty="0"/>
              <a:t>Tip: Have a student assigned to support sub with taking attendance.  Provide name(s) helper of student(s) on this page.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EDE08-14F7-EF46-9222-EEFD5E8A9F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1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top comments from substitutes is that they were not provided with a current seating chart.  Having a current seating chart helps the substitute get off to a great start with students.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EDE08-14F7-EF46-9222-EEFD5E8A9F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18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EDE08-14F7-EF46-9222-EEFD5E8A9F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3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Provide a space for substitute to leave you feedback about the day.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EDE08-14F7-EF46-9222-EEFD5E8A9FA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25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Provide a space for substitute to leave you feedback about the day.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EDE08-14F7-EF46-9222-EEFD5E8A9F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73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EDE08-14F7-EF46-9222-EEFD5E8A9F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14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(Include exit maps, location of fire extinguisher, location of emergency/first aid kit.)</a:t>
            </a:r>
          </a:p>
          <a:p>
            <a:pPr marL="0" indent="0">
              <a:buNone/>
            </a:pPr>
            <a:r>
              <a:rPr lang="en-US" dirty="0"/>
              <a:t>What should the sub do if there is a fire drill, lockdown, etc.?  </a:t>
            </a:r>
          </a:p>
          <a:p>
            <a:pPr marL="0" indent="0">
              <a:buNone/>
            </a:pPr>
            <a:r>
              <a:rPr lang="en-US" dirty="0"/>
              <a:t>Are there any “code words” that are used on the intercom system if there is a lockdown 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EDE08-14F7-EF46-9222-EEFD5E8A9F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3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Highlight location of classroom, recess pickup/</a:t>
            </a:r>
            <a:r>
              <a:rPr lang="en-US" dirty="0" err="1"/>
              <a:t>dropoff</a:t>
            </a:r>
            <a:r>
              <a:rPr lang="en-US" dirty="0"/>
              <a:t>, teacher restrooms, breakroom, locations of special areas, etc.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EDE08-14F7-EF46-9222-EEFD5E8A9F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37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EDE08-14F7-EF46-9222-EEFD5E8A9F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26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EDE08-14F7-EF46-9222-EEFD5E8A9F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76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EDE08-14F7-EF46-9222-EEFD5E8A9F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82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EDE08-14F7-EF46-9222-EEFD5E8A9F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90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there is an alternative schedule available for rainy days or excessive heat days, include this in the information you provide to the sub.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EDE08-14F7-EF46-9222-EEFD5E8A9F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5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  <a:prstGeom prst="rect">
            <a:avLst/>
          </a:prstGeo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930" y="5282989"/>
            <a:ext cx="6655118" cy="2428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8112752"/>
            <a:ext cx="1748790" cy="535517"/>
          </a:xfrm>
        </p:spPr>
        <p:txBody>
          <a:bodyPr/>
          <a:lstStyle/>
          <a:p>
            <a:fld id="{C764DE79-268F-4C1A-8933-263129D2AF90}" type="datetimeFigureOut">
              <a:rPr lang="en-US" dirty="0"/>
              <a:t>7/1/21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8112752"/>
            <a:ext cx="2623185" cy="5355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8112752"/>
            <a:ext cx="1748790" cy="535517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62E6C2-2065-DA40-993D-705AC5873F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9200740"/>
            <a:ext cx="6858000" cy="4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5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CB1DCE-FF91-574A-B561-F6D4810ADB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737" y="2296544"/>
            <a:ext cx="5839519" cy="5976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20"/>
            <a:ext cx="6703695" cy="1152604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rgbClr val="BA79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53" y="1992923"/>
            <a:ext cx="6703695" cy="706662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27715C-3365-7748-8C12-6D555313EA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8346" y="8080457"/>
            <a:ext cx="1457845" cy="14447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E33103-0086-764C-A66D-326950969F5E}"/>
              </a:ext>
            </a:extLst>
          </p:cNvPr>
          <p:cNvCxnSpPr/>
          <p:nvPr userDrawn="1"/>
        </p:nvCxnSpPr>
        <p:spPr>
          <a:xfrm>
            <a:off x="534353" y="1741988"/>
            <a:ext cx="6703695" cy="0"/>
          </a:xfrm>
          <a:prstGeom prst="line">
            <a:avLst/>
          </a:prstGeom>
          <a:ln>
            <a:solidFill>
              <a:srgbClr val="01A0C6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FBE20A-420D-7144-82DD-8F2E7B924184}"/>
              </a:ext>
            </a:extLst>
          </p:cNvPr>
          <p:cNvCxnSpPr/>
          <p:nvPr userDrawn="1"/>
        </p:nvCxnSpPr>
        <p:spPr>
          <a:xfrm>
            <a:off x="534353" y="1785297"/>
            <a:ext cx="6703695" cy="0"/>
          </a:xfrm>
          <a:prstGeom prst="line">
            <a:avLst/>
          </a:prstGeom>
          <a:ln>
            <a:solidFill>
              <a:srgbClr val="01A0C6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A750AE-5C98-4246-B303-202576FFA075}"/>
              </a:ext>
            </a:extLst>
          </p:cNvPr>
          <p:cNvCxnSpPr>
            <a:cxnSpLocks/>
          </p:cNvCxnSpPr>
          <p:nvPr userDrawn="1"/>
        </p:nvCxnSpPr>
        <p:spPr>
          <a:xfrm>
            <a:off x="534352" y="8822760"/>
            <a:ext cx="4937760" cy="0"/>
          </a:xfrm>
          <a:prstGeom prst="line">
            <a:avLst/>
          </a:prstGeom>
          <a:ln>
            <a:solidFill>
              <a:srgbClr val="01A0C6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0588C2-9AE8-5F42-BA28-2F63E52F5D97}"/>
              </a:ext>
            </a:extLst>
          </p:cNvPr>
          <p:cNvCxnSpPr>
            <a:cxnSpLocks/>
          </p:cNvCxnSpPr>
          <p:nvPr userDrawn="1"/>
        </p:nvCxnSpPr>
        <p:spPr>
          <a:xfrm>
            <a:off x="534353" y="8866069"/>
            <a:ext cx="4941414" cy="0"/>
          </a:xfrm>
          <a:prstGeom prst="line">
            <a:avLst/>
          </a:prstGeom>
          <a:ln>
            <a:solidFill>
              <a:srgbClr val="01A0C6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1ABDBC4-838D-E44B-9C4D-51FEE73AD6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92700" y="8914547"/>
            <a:ext cx="592859" cy="59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5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CB1DCE-FF91-574A-B561-F6D4810ADB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737" y="2296544"/>
            <a:ext cx="5839519" cy="597674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E33103-0086-764C-A66D-326950969F5E}"/>
              </a:ext>
            </a:extLst>
          </p:cNvPr>
          <p:cNvCxnSpPr/>
          <p:nvPr userDrawn="1"/>
        </p:nvCxnSpPr>
        <p:spPr>
          <a:xfrm>
            <a:off x="534353" y="1741988"/>
            <a:ext cx="6703695" cy="0"/>
          </a:xfrm>
          <a:prstGeom prst="line">
            <a:avLst/>
          </a:prstGeom>
          <a:ln>
            <a:solidFill>
              <a:srgbClr val="01A0C6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FBE20A-420D-7144-82DD-8F2E7B924184}"/>
              </a:ext>
            </a:extLst>
          </p:cNvPr>
          <p:cNvCxnSpPr/>
          <p:nvPr userDrawn="1"/>
        </p:nvCxnSpPr>
        <p:spPr>
          <a:xfrm>
            <a:off x="534353" y="1785297"/>
            <a:ext cx="6703695" cy="0"/>
          </a:xfrm>
          <a:prstGeom prst="line">
            <a:avLst/>
          </a:prstGeom>
          <a:ln>
            <a:solidFill>
              <a:srgbClr val="01A0C6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CDEA41C-92C6-B449-922C-6E0675AF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20"/>
            <a:ext cx="6703695" cy="1152604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rgbClr val="BA79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8FCB15-D1FA-154C-BCD5-EB88230BA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3" y="1992923"/>
            <a:ext cx="6703695" cy="706662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74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  <a:latin typeface="Raleway" pitchFamily="2" charset="77"/>
              </a:defRPr>
            </a:lvl1pPr>
          </a:lstStyle>
          <a:p>
            <a:fld id="{2FF1047B-07DF-6247-AAFC-7CA78BB4569A}" type="datetimeFigureOut">
              <a:rPr lang="en-US" smtClean="0"/>
              <a:pPr/>
              <a:t>7/1/21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  <a:latin typeface="Raleway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  <a:latin typeface="Raleway" pitchFamily="2" charset="77"/>
              </a:defRPr>
            </a:lvl1pPr>
          </a:lstStyle>
          <a:p>
            <a:fld id="{1C4FF752-2AAD-6341-8404-2DF2906E6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3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Raleway" pitchFamily="2" charset="77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Raleway" pitchFamily="2" charset="77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Raleway" pitchFamily="2" charset="77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Raleway" pitchFamily="2" charset="77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Raleway" pitchFamily="2" charset="77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Raleway" pitchFamily="2" charset="77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educationalservicesinc.com/substitute-feedback-form" TargetMode="External"/><Relationship Id="rId4" Type="http://schemas.openxmlformats.org/officeDocument/2006/relationships/image" Target="../media/image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alservicesinc.com/substitute-teacher-evaluation-for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E255F84-1C0D-FA41-8772-0CD13CE12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9422" y="6310754"/>
            <a:ext cx="3573556" cy="2428451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en-US" sz="1320" dirty="0"/>
              <a:t>This template is designed to be completed by the classroom teacher in preparation for an ESI </a:t>
            </a:r>
            <a:r>
              <a:rPr lang="en-US" sz="1320" dirty="0" err="1"/>
              <a:t>SubSource</a:t>
            </a:r>
            <a:r>
              <a:rPr lang="en-US" sz="1320" dirty="0"/>
              <a:t> substitute teacher. We highly recommend the template be completed prior to the start of the school year and updated throughout the year, as necessary. If the school/district already utilizes a substitute packet, there is no need to duplicate efforts. The purpose is to ensure that the substitute has a minimal set of information to complete a successful day with students.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821134-DAAC-0342-A777-4E2ADAA8D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942" y="802416"/>
            <a:ext cx="5152516" cy="510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66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9B7C-5711-194F-B528-1AA73775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Rainy Day/Excessive Heat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0793E-535A-5B46-9EB7-47F73CD6B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1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9B7C-5711-194F-B528-1AA73775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Bell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BBF3E-788B-A14F-8591-F4AFD7844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90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9B7C-5711-194F-B528-1AA73775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Duty Schedule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C3BA06-04D4-9B40-8297-67909C970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Parking lot, cafeteria, hallway, recess, etc.  </a:t>
            </a:r>
          </a:p>
          <a:p>
            <a:r>
              <a:rPr lang="en-US" dirty="0"/>
              <a:t>Include day, time, and any specific information the substitute will need to know in order to appropriately cover the duty.  </a:t>
            </a:r>
          </a:p>
        </p:txBody>
      </p:sp>
    </p:spTree>
    <p:extLst>
      <p:ext uri="{BB962C8B-B14F-4D97-AF65-F5344CB8AC3E}">
        <p14:creationId xmlns:p14="http://schemas.microsoft.com/office/powerpoint/2010/main" val="3505856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9B7C-5711-194F-B528-1AA73775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Specials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372D-5D0F-1846-82B9-E5CDAEAFD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days/times of each special.</a:t>
            </a:r>
          </a:p>
          <a:p>
            <a:r>
              <a:rPr lang="en-US" dirty="0"/>
              <a:t>Include alternative schedules for shortened days.</a:t>
            </a:r>
          </a:p>
          <a:p>
            <a:r>
              <a:rPr lang="en-US" dirty="0"/>
              <a:t>Are there any students who have a unique specials schedule?  Band, Choir, Yearbook, etc.   </a:t>
            </a:r>
          </a:p>
        </p:txBody>
      </p:sp>
    </p:spTree>
    <p:extLst>
      <p:ext uri="{BB962C8B-B14F-4D97-AF65-F5344CB8AC3E}">
        <p14:creationId xmlns:p14="http://schemas.microsoft.com/office/powerpoint/2010/main" val="3553852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9B7C-5711-194F-B528-1AA73775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Daily Student Support Schedules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372D-5D0F-1846-82B9-E5CDAEAFD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a schedule for those students who receive special services.</a:t>
            </a:r>
          </a:p>
          <a:p>
            <a:r>
              <a:rPr lang="en-US" dirty="0"/>
              <a:t>Will there be visitors coming into the classroom to support individuals or groups of students?</a:t>
            </a:r>
          </a:p>
          <a:p>
            <a:r>
              <a:rPr lang="en-US" dirty="0"/>
              <a:t>Do students need a special pass to leave the room?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96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9B7C-5711-194F-B528-1AA73775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372D-5D0F-1846-82B9-E5CDAEAFD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Morning Bell: </a:t>
            </a:r>
          </a:p>
          <a:p>
            <a:pPr marL="0" indent="0">
              <a:buNone/>
            </a:pPr>
            <a:r>
              <a:rPr lang="en-US" dirty="0"/>
              <a:t>Breakfast in Classroom: </a:t>
            </a:r>
          </a:p>
          <a:p>
            <a:pPr marL="0" indent="0">
              <a:buNone/>
            </a:pPr>
            <a:r>
              <a:rPr lang="en-US" dirty="0"/>
              <a:t>Attendance:</a:t>
            </a:r>
          </a:p>
          <a:p>
            <a:pPr marL="0" indent="0">
              <a:buNone/>
            </a:pPr>
            <a:r>
              <a:rPr lang="en-US" dirty="0"/>
              <a:t>Recess:</a:t>
            </a:r>
          </a:p>
          <a:p>
            <a:pPr marL="0" indent="0">
              <a:buNone/>
            </a:pPr>
            <a:r>
              <a:rPr lang="en-US" dirty="0"/>
              <a:t>Lunch:</a:t>
            </a:r>
          </a:p>
          <a:p>
            <a:pPr marL="0" indent="0">
              <a:buNone/>
            </a:pPr>
            <a:r>
              <a:rPr lang="en-US" dirty="0"/>
              <a:t>Restroom:</a:t>
            </a:r>
          </a:p>
          <a:p>
            <a:pPr marL="0" indent="0">
              <a:buNone/>
            </a:pPr>
            <a:r>
              <a:rPr lang="en-US" dirty="0"/>
              <a:t>End Of Day Bell:</a:t>
            </a:r>
          </a:p>
          <a:p>
            <a:pPr marL="0" indent="0">
              <a:buNone/>
            </a:pPr>
            <a:r>
              <a:rPr lang="en-US" dirty="0"/>
              <a:t>Assemblies: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29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9B7C-5711-194F-B528-1AA73775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Roster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28623-ADA7-8A4D-B801-20382A0A7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 photos are helpful. </a:t>
            </a:r>
          </a:p>
          <a:p>
            <a:pPr marL="0" indent="0">
              <a:buNone/>
            </a:pPr>
            <a:r>
              <a:rPr lang="en-US" dirty="0"/>
              <a:t>Phonetic spellings are helpful.  (i.e.  Sophia </a:t>
            </a:r>
            <a:r>
              <a:rPr lang="en-US" dirty="0" err="1"/>
              <a:t>Lamagna</a:t>
            </a:r>
            <a:r>
              <a:rPr lang="en-US" dirty="0"/>
              <a:t>, so-fee-uh sounds like “lasagna”)</a:t>
            </a:r>
          </a:p>
        </p:txBody>
      </p:sp>
    </p:spTree>
    <p:extLst>
      <p:ext uri="{BB962C8B-B14F-4D97-AF65-F5344CB8AC3E}">
        <p14:creationId xmlns:p14="http://schemas.microsoft.com/office/powerpoint/2010/main" val="2630777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9B7C-5711-194F-B528-1AA73775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Taking Attendance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2561E-1C0A-D24D-8BFA-DDBB4C95B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7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9B7C-5711-194F-B528-1AA73775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Seating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372D-5D0F-1846-82B9-E5CDAEAFD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 photos are helpful.  </a:t>
            </a:r>
          </a:p>
        </p:txBody>
      </p:sp>
    </p:spTree>
    <p:extLst>
      <p:ext uri="{BB962C8B-B14F-4D97-AF65-F5344CB8AC3E}">
        <p14:creationId xmlns:p14="http://schemas.microsoft.com/office/powerpoint/2010/main" val="2204173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9B7C-5711-194F-B528-1AA73775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Helpers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372D-5D0F-1846-82B9-E5CDAEAFD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Identify the students in your class(es) that help with attendance, materials, phone calls, etc.  </a:t>
            </a:r>
          </a:p>
          <a:p>
            <a:pPr marL="0" indent="0">
              <a:buNone/>
            </a:pPr>
            <a:r>
              <a:rPr lang="en-US" dirty="0"/>
              <a:t>Who are the students that the sub can depend on for help with finding materials, understanding classroom procedures, etc.?  </a:t>
            </a:r>
          </a:p>
          <a:p>
            <a:pPr marL="0" indent="0">
              <a:buNone/>
            </a:pPr>
            <a:r>
              <a:rPr lang="en-US" dirty="0"/>
              <a:t>List their name, provide a picture, describe how they can help.  </a:t>
            </a:r>
          </a:p>
        </p:txBody>
      </p:sp>
    </p:spTree>
    <p:extLst>
      <p:ext uri="{BB962C8B-B14F-4D97-AF65-F5344CB8AC3E}">
        <p14:creationId xmlns:p14="http://schemas.microsoft.com/office/powerpoint/2010/main" val="44725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EFF819D-A72C-8B47-BE16-2BA54E879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"/>
            <a:ext cx="7772400" cy="1005748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CBE4FFB-44F8-F14F-8884-322FC7C80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6883" y="7750365"/>
            <a:ext cx="3523130" cy="1346393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Teacher Name</a:t>
            </a:r>
          </a:p>
          <a:p>
            <a:r>
              <a:rPr lang="en-US" sz="2400" dirty="0"/>
              <a:t>Room #</a:t>
            </a:r>
          </a:p>
          <a:p>
            <a:r>
              <a:rPr lang="en-US" sz="2400" dirty="0"/>
              <a:t>2021/2022</a:t>
            </a:r>
          </a:p>
        </p:txBody>
      </p:sp>
    </p:spTree>
    <p:extLst>
      <p:ext uri="{BB962C8B-B14F-4D97-AF65-F5344CB8AC3E}">
        <p14:creationId xmlns:p14="http://schemas.microsoft.com/office/powerpoint/2010/main" val="132612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9B7C-5711-194F-B528-1AA73775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Classroom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372D-5D0F-1846-82B9-E5CDAEAFD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What, if any, system do you have in place for managing the classroom? </a:t>
            </a:r>
          </a:p>
          <a:p>
            <a:pPr marL="0" indent="0">
              <a:buNone/>
            </a:pPr>
            <a:r>
              <a:rPr lang="en-US" dirty="0"/>
              <a:t>Examples:  Classroom Dojo (app), color card system, clip system, points systems, etc.  </a:t>
            </a:r>
          </a:p>
          <a:p>
            <a:pPr marL="0" indent="0">
              <a:buNone/>
            </a:pPr>
            <a:r>
              <a:rPr lang="en-US" dirty="0"/>
              <a:t>Chants, clapping, etc.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25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9B7C-5711-194F-B528-1AA73775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Technology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372D-5D0F-1846-82B9-E5CDAEAFD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School IT Support: </a:t>
            </a:r>
            <a:r>
              <a:rPr lang="en-US" dirty="0"/>
              <a:t>Enter text here.</a:t>
            </a:r>
          </a:p>
          <a:p>
            <a:pPr marL="0" indent="0">
              <a:buNone/>
            </a:pPr>
            <a:r>
              <a:rPr lang="en-US" b="1" dirty="0"/>
              <a:t>Student Technology Helper(s): </a:t>
            </a:r>
            <a:r>
              <a:rPr lang="en-US" dirty="0"/>
              <a:t>Enter text here.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Projector Instructions: </a:t>
            </a:r>
            <a:r>
              <a:rPr lang="en-US" dirty="0"/>
              <a:t>Enter text here.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Laptop/Workstation Access Instructions: </a:t>
            </a:r>
            <a:r>
              <a:rPr lang="en-US" dirty="0"/>
              <a:t>Enter text here.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Frequently used websites:</a:t>
            </a:r>
          </a:p>
          <a:p>
            <a:pPr marL="0" indent="0">
              <a:buNone/>
            </a:pPr>
            <a:r>
              <a:rPr lang="en-US" dirty="0"/>
              <a:t>(include guest access passwords, if available)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80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9B7C-5711-194F-B528-1AA73775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Emergency Sub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372D-5D0F-1846-82B9-E5CDAEAFD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ESI recommends having 3 days of emergency sub plans and materials prepared at the start of the school year.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80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9B7C-5711-194F-B528-1AA737751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20"/>
            <a:ext cx="6703695" cy="1152604"/>
          </a:xfrm>
        </p:spPr>
        <p:txBody>
          <a:bodyPr>
            <a:normAutofit/>
          </a:bodyPr>
          <a:lstStyle/>
          <a:p>
            <a:r>
              <a:rPr lang="en-US" dirty="0"/>
              <a:t>Note from the Substitute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372D-5D0F-1846-82B9-E5CDAEAFD5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4353" y="1992924"/>
            <a:ext cx="6703695" cy="52513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 err="1"/>
              <a:t>Substitue</a:t>
            </a:r>
            <a:r>
              <a:rPr lang="en-US" sz="2000" dirty="0"/>
              <a:t> Name: </a:t>
            </a:r>
            <a:r>
              <a:rPr lang="en-US" sz="2000" b="1" dirty="0" err="1"/>
              <a:t>Firstname</a:t>
            </a:r>
            <a:r>
              <a:rPr lang="en-US" sz="2000" b="1" dirty="0"/>
              <a:t> </a:t>
            </a:r>
            <a:r>
              <a:rPr lang="en-US" sz="2000" b="1" dirty="0" err="1"/>
              <a:t>Lastname</a:t>
            </a:r>
            <a:endParaRPr lang="en-US" sz="2000" b="1" dirty="0"/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/>
              <a:t>Date(s): </a:t>
            </a:r>
            <a:r>
              <a:rPr lang="en-US" sz="2000" b="1" dirty="0"/>
              <a:t>01/01/2021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/>
              <a:t>Today we did not get to finish…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400" b="1" dirty="0"/>
              <a:t>Enter text here.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/>
              <a:t>These students were very helpful…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400" b="1" dirty="0"/>
              <a:t>Enter text here.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/>
              <a:t>The highlight of our day was…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400" b="1" dirty="0"/>
              <a:t>Enter text here.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/>
              <a:t>I had challenges with…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400" b="1" dirty="0"/>
              <a:t>Enter text here.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14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A5D01CC-4C45-204E-BDD6-89058972F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6548" y="7723619"/>
            <a:ext cx="1691500" cy="1691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18F0D0-BE1B-7E40-B8EC-8D146507BE2D}"/>
              </a:ext>
            </a:extLst>
          </p:cNvPr>
          <p:cNvSpPr txBox="1"/>
          <p:nvPr/>
        </p:nvSpPr>
        <p:spPr>
          <a:xfrm>
            <a:off x="534352" y="7682694"/>
            <a:ext cx="4728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" pitchFamily="2" charset="77"/>
              </a:rPr>
              <a:t>ESI </a:t>
            </a:r>
            <a:r>
              <a:rPr lang="en-US" sz="1400" dirty="0" err="1">
                <a:latin typeface="Raleway" pitchFamily="2" charset="77"/>
              </a:rPr>
              <a:t>SubSource</a:t>
            </a:r>
            <a:r>
              <a:rPr lang="en-US" sz="1400" dirty="0">
                <a:latin typeface="Raleway" pitchFamily="2" charset="77"/>
              </a:rPr>
              <a:t> employees, please share your feedback about your experience at the school site. Your feedback is used to help the ESI team provide better service and support to our district clients.  </a:t>
            </a:r>
            <a:r>
              <a:rPr lang="en-US" sz="1400" dirty="0" err="1">
                <a:latin typeface="Raleway" pitchFamily="2" charset="77"/>
              </a:rPr>
              <a:t>Pleaes</a:t>
            </a:r>
            <a:r>
              <a:rPr lang="en-US" sz="1400" dirty="0">
                <a:latin typeface="Raleway" pitchFamily="2" charset="77"/>
              </a:rPr>
              <a:t> complete the short form located at this link, </a:t>
            </a:r>
            <a:r>
              <a:rPr lang="en-US" sz="1400" dirty="0">
                <a:latin typeface="Raleway" pitchFamily="2" charset="77"/>
                <a:hlinkClick r:id="rId5"/>
              </a:rPr>
              <a:t>https://www.educationalservicesinc.com/substitute-feedback-form</a:t>
            </a:r>
            <a:r>
              <a:rPr lang="en-US" sz="1400" dirty="0">
                <a:latin typeface="Raleway" pitchFamily="2" charset="77"/>
              </a:rPr>
              <a:t> , or scan the QR code with your smartphone.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BD6F56-5973-434E-9BAD-E7E8D1B51A6A}"/>
              </a:ext>
            </a:extLst>
          </p:cNvPr>
          <p:cNvCxnSpPr/>
          <p:nvPr/>
        </p:nvCxnSpPr>
        <p:spPr>
          <a:xfrm>
            <a:off x="534353" y="7462302"/>
            <a:ext cx="6703695" cy="0"/>
          </a:xfrm>
          <a:prstGeom prst="line">
            <a:avLst/>
          </a:prstGeom>
          <a:ln>
            <a:solidFill>
              <a:srgbClr val="01A0C6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12738C-901B-C749-B05E-E11A009F4C1A}"/>
              </a:ext>
            </a:extLst>
          </p:cNvPr>
          <p:cNvCxnSpPr/>
          <p:nvPr/>
        </p:nvCxnSpPr>
        <p:spPr>
          <a:xfrm>
            <a:off x="534353" y="7505611"/>
            <a:ext cx="6703695" cy="0"/>
          </a:xfrm>
          <a:prstGeom prst="line">
            <a:avLst/>
          </a:prstGeom>
          <a:ln>
            <a:solidFill>
              <a:srgbClr val="01A0C6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548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9B7C-5711-194F-B528-1AA73775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Feedback please!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D35A1-290F-4742-AE9F-66939982E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Teachers, we would love your feedback about your substitute.  Please complete the short survey located at this link, </a:t>
            </a:r>
            <a:r>
              <a:rPr lang="en-US" dirty="0">
                <a:hlinkClick r:id="rId3"/>
              </a:rPr>
              <a:t>https://www.educationalservicesinc.com/substitute-teacher-evaluation-form</a:t>
            </a:r>
            <a:r>
              <a:rPr lang="en-US" dirty="0"/>
              <a:t>, or scan the QR code with your smartphone.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2D768E4-D6D0-F54C-9D63-EDCC689D8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38072" y="4454964"/>
            <a:ext cx="3296256" cy="329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9B7C-5711-194F-B528-1AA73775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Emergency Contacts and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372D-5D0F-1846-82B9-E5CDAEAFD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677584"/>
            <a:ext cx="3200400" cy="270124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400" dirty="0"/>
              <a:t>Primary Contact:</a:t>
            </a:r>
          </a:p>
          <a:p>
            <a:pPr marL="0" indent="0" algn="r">
              <a:buNone/>
            </a:pPr>
            <a:r>
              <a:rPr lang="en-US" sz="1400" dirty="0"/>
              <a:t>Front Office Extension:</a:t>
            </a:r>
          </a:p>
          <a:p>
            <a:pPr marL="0" indent="0" algn="r">
              <a:buNone/>
            </a:pPr>
            <a:r>
              <a:rPr lang="en-US" sz="1400" dirty="0"/>
              <a:t>Principal:	</a:t>
            </a:r>
          </a:p>
          <a:p>
            <a:pPr marL="0" indent="0" algn="r">
              <a:buNone/>
            </a:pPr>
            <a:r>
              <a:rPr lang="en-US" sz="1400" dirty="0"/>
              <a:t>Assistant Principal:	</a:t>
            </a:r>
          </a:p>
          <a:p>
            <a:pPr marL="0" indent="0" algn="r">
              <a:buNone/>
            </a:pPr>
            <a:r>
              <a:rPr lang="en-US" sz="1400" dirty="0"/>
              <a:t>Nurse:</a:t>
            </a:r>
          </a:p>
          <a:p>
            <a:pPr marL="0" indent="0" algn="r">
              <a:buNone/>
            </a:pPr>
            <a:r>
              <a:rPr lang="en-US" sz="1400" dirty="0"/>
              <a:t>Grade Level/Department Lead:</a:t>
            </a:r>
          </a:p>
          <a:p>
            <a:pPr marL="0" indent="0" algn="r">
              <a:buNone/>
            </a:pPr>
            <a:r>
              <a:rPr lang="en-US" sz="1400" dirty="0"/>
              <a:t>Phone Extension:</a:t>
            </a:r>
          </a:p>
          <a:p>
            <a:pPr marL="0" indent="0" algn="r">
              <a:buNone/>
            </a:pPr>
            <a:endParaRPr lang="en-US" sz="1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A0E1D4-8257-0140-9688-DDC23263240F}"/>
              </a:ext>
            </a:extLst>
          </p:cNvPr>
          <p:cNvSpPr txBox="1">
            <a:spLocks/>
          </p:cNvSpPr>
          <p:nvPr/>
        </p:nvSpPr>
        <p:spPr>
          <a:xfrm>
            <a:off x="3886200" y="2677584"/>
            <a:ext cx="3200400" cy="2701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4310" indent="-19431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38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555-321-1234 x 123</a:t>
            </a:r>
          </a:p>
          <a:p>
            <a:pPr marL="0" indent="0">
              <a:buNone/>
            </a:pPr>
            <a:r>
              <a:rPr lang="en-US" sz="1400" b="1" dirty="0"/>
              <a:t>555-321-1234 x 123</a:t>
            </a:r>
          </a:p>
          <a:p>
            <a:pPr marL="0" indent="0">
              <a:buNone/>
            </a:pPr>
            <a:r>
              <a:rPr lang="en-US" sz="1400" b="1" dirty="0"/>
              <a:t>555-321-1234 x 123</a:t>
            </a:r>
          </a:p>
          <a:p>
            <a:pPr marL="0" indent="0">
              <a:buNone/>
            </a:pPr>
            <a:r>
              <a:rPr lang="en-US" sz="1400" b="1" dirty="0"/>
              <a:t>555-321-1234 x 123</a:t>
            </a:r>
          </a:p>
          <a:p>
            <a:pPr marL="0" indent="0">
              <a:buNone/>
            </a:pPr>
            <a:r>
              <a:rPr lang="en-US" sz="1400" b="1" dirty="0"/>
              <a:t>555-321-1234 x 123</a:t>
            </a:r>
          </a:p>
          <a:p>
            <a:pPr marL="0" indent="0">
              <a:buNone/>
            </a:pPr>
            <a:r>
              <a:rPr lang="en-US" sz="1400" b="1" dirty="0"/>
              <a:t>555-321-1234 x 123 </a:t>
            </a:r>
          </a:p>
          <a:p>
            <a:pPr marL="0" indent="0">
              <a:buNone/>
            </a:pPr>
            <a:r>
              <a:rPr lang="en-US" sz="1400" b="1" dirty="0"/>
              <a:t>555-321-1234 x 123</a:t>
            </a:r>
          </a:p>
        </p:txBody>
      </p:sp>
    </p:spTree>
    <p:extLst>
      <p:ext uri="{BB962C8B-B14F-4D97-AF65-F5344CB8AC3E}">
        <p14:creationId xmlns:p14="http://schemas.microsoft.com/office/powerpoint/2010/main" val="84714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9B7C-5711-194F-B528-1AA73775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372D-5D0F-1846-82B9-E5CDAEAFD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Where are the fire/emergency procedures posted in the classroom?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24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9B7C-5711-194F-B528-1AA73775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372D-5D0F-1846-82B9-E5CDAEAFD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7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9B7C-5711-194F-B528-1AA73775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 to Substitute </a:t>
            </a:r>
            <a:br>
              <a:rPr lang="en-US" dirty="0"/>
            </a:br>
            <a:r>
              <a:rPr lang="en-US" sz="2000" dirty="0"/>
              <a:t>(from principal)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372D-5D0F-1846-82B9-E5CDAEAFD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Dear Substitute,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an opportunity to thank the substitute for providing an important service to the school.  You could also provide unique information about the school, and how you and/or your team are available for support, if needed.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FACT: Substitute teachers who feel welcomed, are likely to want to come back when you need them in the future!   </a:t>
            </a:r>
          </a:p>
        </p:txBody>
      </p:sp>
    </p:spTree>
    <p:extLst>
      <p:ext uri="{BB962C8B-B14F-4D97-AF65-F5344CB8AC3E}">
        <p14:creationId xmlns:p14="http://schemas.microsoft.com/office/powerpoint/2010/main" val="1075713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9B7C-5711-194F-B528-1AA73775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 to Substitute </a:t>
            </a:r>
            <a:br>
              <a:rPr lang="en-US" dirty="0"/>
            </a:br>
            <a:r>
              <a:rPr lang="en-US" sz="2000" dirty="0"/>
              <a:t>(from teacher)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372D-5D0F-1846-82B9-E5CDAEAFD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Dear Substitute,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an opportunity to thank your substitute for teaching your students.  You could also provide unique information about you, the school, the classroom, and the students.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4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9B7C-5711-194F-B528-1AA73775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Daily/Weekly Class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60B0-7416-9C45-8293-FF90077E7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82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9B7C-5711-194F-B528-1AA73775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 Plans 09/01/2021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60B0-7416-9C45-8293-FF90077E7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46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1230</TotalTime>
  <Words>1039</Words>
  <Application>Microsoft Macintosh PowerPoint</Application>
  <PresentationFormat>Custom</PresentationFormat>
  <Paragraphs>129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Raleway</vt:lpstr>
      <vt:lpstr>Office Theme</vt:lpstr>
      <vt:lpstr>PowerPoint Presentation</vt:lpstr>
      <vt:lpstr>PowerPoint Presentation</vt:lpstr>
      <vt:lpstr>Emergency Contacts and Support</vt:lpstr>
      <vt:lpstr>Emergency Procedures</vt:lpstr>
      <vt:lpstr>School Map</vt:lpstr>
      <vt:lpstr>Note to Substitute  (from principal)</vt:lpstr>
      <vt:lpstr>Note to Substitute  (from teacher)</vt:lpstr>
      <vt:lpstr>Daily/Weekly Class Schedule</vt:lpstr>
      <vt:lpstr>Lesson Plans 09/01/2021</vt:lpstr>
      <vt:lpstr>Rainy Day/Excessive Heat Schedule</vt:lpstr>
      <vt:lpstr>Bell Schedule</vt:lpstr>
      <vt:lpstr>Daily Duty Schedule</vt:lpstr>
      <vt:lpstr>Daily Specials Schedule</vt:lpstr>
      <vt:lpstr>Daily Student Support Schedules</vt:lpstr>
      <vt:lpstr>Classroom Procedures</vt:lpstr>
      <vt:lpstr>Class Roster</vt:lpstr>
      <vt:lpstr>Taking Attendance</vt:lpstr>
      <vt:lpstr>Seating Chart</vt:lpstr>
      <vt:lpstr>Class Helpers</vt:lpstr>
      <vt:lpstr>Classroom Management </vt:lpstr>
      <vt:lpstr>Technology Access</vt:lpstr>
      <vt:lpstr>Emergency Sub Plans</vt:lpstr>
      <vt:lpstr>Note from the Substitute</vt:lpstr>
      <vt:lpstr>Feedback please!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Morse</dc:creator>
  <cp:lastModifiedBy>Chris Bohnsack</cp:lastModifiedBy>
  <cp:revision>42</cp:revision>
  <dcterms:created xsi:type="dcterms:W3CDTF">2021-04-16T20:29:21Z</dcterms:created>
  <dcterms:modified xsi:type="dcterms:W3CDTF">2021-07-01T19:34:23Z</dcterms:modified>
</cp:coreProperties>
</file>